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QGDFTsVr3Tb0TFX0eh3yB1LL76UgHzWKFM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80" r:id="rId8"/>
    <p:sldId id="260" r:id="rId9"/>
    <p:sldId id="261" r:id="rId10"/>
    <p:sldId id="262" r:id="rId11"/>
    <p:sldId id="264" r:id="rId12"/>
    <p:sldId id="277" r:id="rId13"/>
    <p:sldId id="263" r:id="rId14"/>
    <p:sldId id="265" r:id="rId15"/>
    <p:sldId id="266" r:id="rId16"/>
    <p:sldId id="271" r:id="rId17"/>
    <p:sldId id="269" r:id="rId18"/>
    <p:sldId id="270" r:id="rId19"/>
    <p:sldId id="272" r:id="rId20"/>
    <p:sldId id="274" r:id="rId21"/>
    <p:sldId id="273" r:id="rId22"/>
    <p:sldId id="278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6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3DEBC-4FCA-B982-2606-2C9E57FFB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10291E-DF59-CF1E-DA1C-9F787F15E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EAF723-942B-5289-B09B-3D95D29B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FB5AF0-B98A-1011-CB9D-90A9C880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39936-3313-0BE9-A251-42FA5706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4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E029AF-AF04-3CD8-6F83-5197D860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1C1EC4-7671-48C9-2BA5-C0DBD9993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7307E1-2DA4-6DB0-0881-5579542F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A244C2-0E6D-6C66-1048-E0F82E51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7B1203-3BFF-7459-8AB9-DD343F19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0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693E41-AFD7-54B7-B450-78314D30D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F785F5-467F-3B81-FFDA-721E8C9C9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98257E-7937-D36C-F5AC-1C0A6244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A72CFB-9FCC-F0D2-682E-B8C9C6FE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7F1707-6F7F-6BB2-3FF0-927CAE9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8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3DDB10-1E4E-3FE8-8C00-AFAA4C68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F84B0B-707F-244E-D65D-2E01BD90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D6AECF-B99C-94B6-AC30-EB22387D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E69E6A-C398-B479-847C-84C69917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1F376F-1923-2606-14EA-F098326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55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18E0D-ADDE-6F81-2950-69AEFD62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BB2F4-3F50-1EE3-3F1E-DB7E80CE2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69E318-C5B7-1813-8E67-E41BAD3B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D3E597-CB9C-3C07-9B22-9275AB16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E2A71F-2CC1-3DF0-E64F-BA4F4D80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6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448669-DB5D-AC73-A8FF-1C771518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16A5CC-B2DE-2BEA-08F2-107F351DA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6DA90E-917F-04C9-D49F-D01DE57A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E67C94-563C-2A2C-B8BF-D52B3152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E8F9D3-BC0C-7E2F-DA79-93FCAB25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71F026-F6A0-17F1-4FF5-D0067CB2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44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6E34F8-8C73-7CA1-28F9-94252446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72F94F-6A9F-6268-8F47-2D745DAC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FA3AFD-9C94-F1CD-D372-0892CEA3D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85A4DF-3BEA-1E20-1FD1-971728DAA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5864598-6314-30BA-5C10-DD0E2B6B2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6631099-D3FE-4911-158E-B80A4C03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80A3935-E0A5-6382-42F7-F6D07FE1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595DB9-42DB-11D1-701E-B02524B7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017546-DC88-F601-B9AE-66E116FB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FB1B3A-2E50-BD35-E491-B597C786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0BA066-60BD-5341-9488-4504FDF8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E3726D-EC0B-22DC-C5BE-6C1A7005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30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F567D9A-D4DD-392C-E207-7B5058E1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9D78DB-0E4A-E437-8839-7BEF092D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05F2D2-34EE-37A6-F9B7-0A956C94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3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FC074-395C-F260-6C09-813C6104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4E2981-53D8-3581-E668-DF7EE543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55EC80-B9B5-269C-357D-46DE0585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2E3A49-6532-250E-ECDC-3E8FC73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AC5D53-DD15-AFBF-8CC1-A3DACE70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6C8B6B-AAFD-F1BB-D337-2DEE6D54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7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ADBB6-36A6-9633-71FA-2728685F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C61F5C-E5F6-9C75-9CE5-67AB1EA23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257530-8D28-94A1-AFFF-B332B38C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0CA3CB-1538-42E7-52DC-557761C3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E963DF-2C31-3B3C-B5CC-0EF22036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DC3EC8-DCB4-6548-C245-40EDEFD0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8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DE11A16-DC13-2D45-7732-9CABACF2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279F06-C056-00EA-FD38-B8F29F817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5DEBDF-9C06-D45C-1092-0C006D91D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D62B7-F9B7-4DA6-A6CC-207FCCDF3FBD}" type="datetimeFigureOut">
              <a:rPr lang="nb-NO" smtClean="0"/>
              <a:t>20.05.2026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70E831-98DA-F24F-258A-0101330C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5A8500-EB9E-66F0-6454-413D614EE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EB33A-AB47-4CBB-A339-596313480E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0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92024-play-human-book-behavior-child-read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vimeo.com/1066590116/5636112b4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itizenshipsantoni.weebly.com/digital-health-and-wellnes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ja.langeland@sandnes.kommune.n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superawesomevectors/art/Hand-holding-a-smartphone-flat-vector-572780798" TargetMode="External"/><Relationship Id="rId2" Type="http://schemas.openxmlformats.org/officeDocument/2006/relationships/image" Target="../media/image6.QGDFTsVr3Tb0TFX0eh3yB1LL76UgHzWKFM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D4350A-6DA6-0108-9B60-44C2B648A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Velkommen til Lura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B34C6B6-8D2F-C1B1-0FD9-2BFDE480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738" y="3800209"/>
            <a:ext cx="4467792" cy="241019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Foreldremøte nye 1. trinn 20.05.2026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clip art, Grafikk, tegnefilm, kunst&#10;&#10;KI-generert innhold kan være feil.">
            <a:extLst>
              <a:ext uri="{FF2B5EF4-FFF2-40B4-BE49-F238E27FC236}">
                <a16:creationId xmlns:a16="http://schemas.microsoft.com/office/drawing/2014/main" id="{CEBEFF68-BD7D-D96C-D58B-B3AB7F91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47" y="1738808"/>
            <a:ext cx="4252055" cy="338038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959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7B2389-D997-CCF8-8427-CFD8C1EB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/>
              <a:t>Sosial kompetanse forebygger mobbing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FDF2969-CA0E-1B45-FAA2-987876CC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1" y="1587884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FD2AE2-1D2A-5873-ECBF-1EDA4F93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544" y="1901952"/>
            <a:ext cx="5858256" cy="4275011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nb-NO" altLang="nb-NO" sz="2500" dirty="0"/>
              <a:t>Kjennetegn</a:t>
            </a:r>
            <a:r>
              <a:rPr lang="nb-NO" altLang="nb-NO" sz="1700" dirty="0"/>
              <a:t>:</a:t>
            </a:r>
          </a:p>
          <a:p>
            <a:pPr marL="914400" lvl="2" indent="0">
              <a:buFontTx/>
              <a:buNone/>
            </a:pPr>
            <a:r>
              <a:rPr lang="nb-NO" altLang="nb-NO" sz="2300" dirty="0"/>
              <a:t>Klarer å sette seg inn i andres situasjoner.</a:t>
            </a:r>
          </a:p>
          <a:p>
            <a:pPr marL="914400" lvl="2" indent="0">
              <a:buFontTx/>
              <a:buNone/>
            </a:pPr>
            <a:r>
              <a:rPr lang="nb-NO" altLang="nb-NO" sz="2300" dirty="0"/>
              <a:t>Forstår hvordan det er å bli holdt utenfor</a:t>
            </a:r>
          </a:p>
          <a:p>
            <a:pPr marL="914400" lvl="2" indent="0">
              <a:buFontTx/>
              <a:buNone/>
            </a:pPr>
            <a:r>
              <a:rPr lang="nb-NO" altLang="nb-NO" sz="2300" dirty="0"/>
              <a:t>Forstår hvordan det er å ikke ha venner</a:t>
            </a:r>
          </a:p>
          <a:p>
            <a:pPr marL="914400" lvl="2" indent="0">
              <a:buFontTx/>
              <a:buNone/>
            </a:pPr>
            <a:endParaRPr lang="nb-NO" altLang="nb-NO" sz="2300" dirty="0"/>
          </a:p>
          <a:p>
            <a:pPr marL="914400" lvl="2" indent="0">
              <a:buFontTx/>
              <a:buNone/>
            </a:pPr>
            <a:r>
              <a:rPr lang="nb-NO" altLang="nb-NO" sz="2300" dirty="0"/>
              <a:t>Elever med god sosial og emosjonell kompetanse mobber mindre, har en større ”</a:t>
            </a:r>
            <a:r>
              <a:rPr lang="nb-NO" altLang="ja-JP" sz="2300" dirty="0"/>
              <a:t>verktøykasse</a:t>
            </a:r>
            <a:r>
              <a:rPr lang="nb-NO" altLang="nb-NO" sz="2300" dirty="0"/>
              <a:t>” i interaksjon med andre.</a:t>
            </a:r>
            <a:endParaRPr lang="nb-NO" altLang="ja-JP" sz="2300" dirty="0"/>
          </a:p>
          <a:p>
            <a:pPr marL="0" indent="0">
              <a:buFontTx/>
              <a:buNone/>
            </a:pPr>
            <a:r>
              <a:rPr lang="nb-NO" altLang="nb-NO" sz="2500" dirty="0"/>
              <a:t>Sosial kompetanse utvikles over tid i samspill. Hjemme og på skolen.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70422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0D8A9EF-1557-B611-1F55-3BDF82CE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/>
              <a:t>Viktig sosiale ferdigheter å øve på: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562DCAB-A588-F878-B58C-44F5EAA2C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61620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3C1CD7-A46B-6A33-1102-4FAECA2E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altLang="nb-NO" sz="2600" dirty="0"/>
              <a:t>Vente på tur</a:t>
            </a:r>
          </a:p>
          <a:p>
            <a:pPr>
              <a:defRPr/>
            </a:pPr>
            <a:r>
              <a:rPr lang="nb-NO" altLang="nb-NO" sz="2600" dirty="0"/>
              <a:t>Lytte til andre </a:t>
            </a:r>
          </a:p>
          <a:p>
            <a:pPr>
              <a:defRPr/>
            </a:pPr>
            <a:r>
              <a:rPr lang="nb-NO" altLang="nb-NO" sz="2600" dirty="0"/>
              <a:t>Å kunne dele</a:t>
            </a:r>
          </a:p>
          <a:p>
            <a:pPr>
              <a:defRPr/>
            </a:pPr>
            <a:r>
              <a:rPr lang="nb-NO" altLang="nb-NO" sz="2600" dirty="0"/>
              <a:t>Å kunne tape i spill</a:t>
            </a:r>
          </a:p>
          <a:p>
            <a:pPr>
              <a:defRPr/>
            </a:pPr>
            <a:r>
              <a:rPr lang="nb-NO" altLang="nb-NO" sz="2600" dirty="0"/>
              <a:t>Å kunne vinne i spill</a:t>
            </a:r>
          </a:p>
          <a:p>
            <a:pPr>
              <a:defRPr/>
            </a:pPr>
            <a:r>
              <a:rPr lang="nb-NO" altLang="nb-NO" sz="2600" dirty="0"/>
              <a:t>Forholde seg til både gutter og jenter</a:t>
            </a:r>
          </a:p>
          <a:p>
            <a:pPr>
              <a:defRPr/>
            </a:pPr>
            <a:r>
              <a:rPr lang="nb-NO" altLang="nb-NO" sz="2600" dirty="0"/>
              <a:t>Toalettbesøk</a:t>
            </a:r>
          </a:p>
          <a:p>
            <a:pPr>
              <a:defRPr/>
            </a:pPr>
            <a:r>
              <a:rPr lang="nb-NO" altLang="nb-NO" sz="2600" dirty="0"/>
              <a:t>Kle på seg selv </a:t>
            </a:r>
          </a:p>
          <a:p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60885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114E4F-562B-0CDA-0A09-759A000E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045029"/>
            <a:ext cx="5458838" cy="2383971"/>
          </a:xfrm>
        </p:spPr>
        <p:txBody>
          <a:bodyPr>
            <a:normAutofit/>
          </a:bodyPr>
          <a:lstStyle/>
          <a:p>
            <a:r>
              <a:rPr lang="nb-NO" dirty="0"/>
              <a:t>Lesing – Du er viktig for ditt barns leseutvikling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klær, tegnefilm&#10;&#10;KI-generert innhold kan være feil.">
            <a:extLst>
              <a:ext uri="{FF2B5EF4-FFF2-40B4-BE49-F238E27FC236}">
                <a16:creationId xmlns:a16="http://schemas.microsoft.com/office/drawing/2014/main" id="{3692C12F-D27D-31CE-62B3-DCB5D81B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E8995-F1DE-DD69-A87C-9A6D11FB3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4158343"/>
            <a:ext cx="5458838" cy="2018619"/>
          </a:xfrm>
        </p:spPr>
        <p:txBody>
          <a:bodyPr>
            <a:normAutofit/>
          </a:bodyPr>
          <a:lstStyle/>
          <a:p>
            <a:r>
              <a:rPr lang="nb-NO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50 000 ord - Visste du at du kan forandre et barns liv? </a:t>
            </a:r>
            <a:r>
              <a:rPr lang="nb-NO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on</a:t>
            </a:r>
            <a:r>
              <a:rPr lang="nb-NO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nb-NO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Vimeo</a:t>
            </a:r>
            <a:endParaRPr lang="nb-NO" u="sng" dirty="0"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nb-NO" u="sng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F9C56E1-CAAE-A503-DF96-F96C5953647A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freepngimg.com/png/92024-play-human-book-behavior-child-rea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75ADFB-19AC-EDB0-7B38-486BF9F2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Inndeling i klasser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180CED-D6C1-B0C9-5580-99980BCF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b-NO" altLang="nb-NO" dirty="0"/>
              <a:t>Klassene settes ikke før til 2. trinn</a:t>
            </a:r>
          </a:p>
          <a:p>
            <a:r>
              <a:rPr lang="nb-NO" altLang="nb-NO" dirty="0"/>
              <a:t>Punkter som KAN spille inn når vi setter sammen grupper:</a:t>
            </a:r>
          </a:p>
          <a:p>
            <a:pPr lvl="1"/>
            <a:r>
              <a:rPr lang="nb-NO" altLang="nb-NO" dirty="0"/>
              <a:t>Andre barn fra samme område (noen å ta følge med)</a:t>
            </a:r>
          </a:p>
          <a:p>
            <a:pPr lvl="1"/>
            <a:r>
              <a:rPr lang="nb-NO" altLang="nb-NO" dirty="0"/>
              <a:t>Jevn fordeling av gutter og jenter</a:t>
            </a:r>
          </a:p>
          <a:p>
            <a:r>
              <a:rPr lang="nb-NO" altLang="nb-NO" dirty="0"/>
              <a:t>Hva legger vi ikke vekt på?</a:t>
            </a:r>
          </a:p>
          <a:p>
            <a:pPr lvl="1"/>
            <a:r>
              <a:rPr lang="nb-NO" altLang="nb-NO" dirty="0"/>
              <a:t>Hvem som har gått i barnehage sammen. Fordi:</a:t>
            </a:r>
          </a:p>
          <a:p>
            <a:pPr marL="457200" lvl="1" indent="0">
              <a:buNone/>
            </a:pPr>
            <a:r>
              <a:rPr lang="nb-NO" altLang="nb-NO" dirty="0"/>
              <a:t>Erfaring viser oss at barn finner nye venner på tvers når de begynner på skolen</a:t>
            </a:r>
          </a:p>
          <a:p>
            <a:pPr marL="457200" lvl="1" indent="0">
              <a:buNone/>
            </a:pPr>
            <a:r>
              <a:rPr lang="nb-NO" altLang="nb-NO" dirty="0"/>
              <a:t>Sunt å bryte opp i «gamle» konstellasjoner og mønster.</a:t>
            </a:r>
          </a:p>
          <a:p>
            <a:pPr lvl="1"/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90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769760-CBC1-4A87-316A-D6307925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nb-NO" sz="5400"/>
              <a:t>Trafikk rundt skolen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4943AF-E8B2-62B0-6C42-FECB05C5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43310"/>
            <a:ext cx="6894576" cy="26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2328A5-0CB2-AA7F-1ED5-D55AADC3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315969"/>
            <a:ext cx="6894576" cy="1911096"/>
          </a:xfrm>
        </p:spPr>
        <p:txBody>
          <a:bodyPr anchor="t">
            <a:normAutofit/>
          </a:bodyPr>
          <a:lstStyle/>
          <a:p>
            <a:r>
              <a:rPr lang="nb-NO" altLang="nb-NO" sz="2400" dirty="0"/>
              <a:t>Øv på å gå til skolen!</a:t>
            </a:r>
          </a:p>
          <a:p>
            <a:r>
              <a:rPr lang="nb-NO" altLang="nb-NO" sz="2400" dirty="0"/>
              <a:t>Trafikkfarlig skolevei dersom alle kjører sitt barn til skolen.</a:t>
            </a:r>
          </a:p>
          <a:p>
            <a:r>
              <a:rPr lang="nb-NO" altLang="nb-NO" sz="2400" dirty="0" err="1"/>
              <a:t>Drop</a:t>
            </a:r>
            <a:r>
              <a:rPr lang="nb-NO" altLang="nb-NO" sz="2400" dirty="0"/>
              <a:t>-sone midlertidig i Eikeveien (Lura kirke)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498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F5B660-D1EF-170F-AB04-4A7943E7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sz="4100"/>
              <a:t>Forventningsavklaringer: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D2E21EBF-231E-340D-D84E-EC5EF0B6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D77C80-86B6-A9AE-706E-A1A5C698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b-NO" altLang="nb-NO" sz="2400" b="1" u="sng" dirty="0">
                <a:cs typeface="Times New Roman" panose="02020603050405020304" pitchFamily="18" charset="0"/>
              </a:rPr>
              <a:t>Våre forventninger til dere: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har </a:t>
            </a:r>
            <a:r>
              <a:rPr lang="nb-NO" altLang="nb-NO" sz="2400" u="sng" dirty="0">
                <a:cs typeface="Times New Roman" panose="02020603050405020304" pitchFamily="18" charset="0"/>
              </a:rPr>
              <a:t>hovedansvaret</a:t>
            </a:r>
            <a:r>
              <a:rPr lang="nb-NO" altLang="nb-NO" sz="2400" dirty="0">
                <a:cs typeface="Times New Roman" panose="02020603050405020304" pitchFamily="18" charset="0"/>
              </a:rPr>
              <a:t> for barnas oppdragelse og læring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møter på skolen til rett tid, </a:t>
            </a:r>
            <a:r>
              <a:rPr lang="nb-NO" altLang="nb-NO" sz="2400" dirty="0" err="1">
                <a:cs typeface="Times New Roman" panose="02020603050405020304" pitchFamily="18" charset="0"/>
              </a:rPr>
              <a:t>dvs</a:t>
            </a:r>
            <a:r>
              <a:rPr lang="nb-NO" altLang="nb-NO" sz="2400" dirty="0">
                <a:cs typeface="Times New Roman" panose="02020603050405020304" pitchFamily="18" charset="0"/>
              </a:rPr>
              <a:t> være klar </a:t>
            </a:r>
            <a:r>
              <a:rPr lang="nb-NO" altLang="nb-NO" sz="2400" u="sng" dirty="0">
                <a:cs typeface="Times New Roman" panose="02020603050405020304" pitchFamily="18" charset="0"/>
              </a:rPr>
              <a:t>før</a:t>
            </a:r>
            <a:r>
              <a:rPr lang="nb-NO" altLang="nb-NO" sz="2400" dirty="0">
                <a:cs typeface="Times New Roman" panose="02020603050405020304" pitchFamily="18" charset="0"/>
              </a:rPr>
              <a:t> det ringer inn 08.15.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har spist frokost og har med matpakke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har fått nok søvn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Barnet har med nødvendig og riktig utstyr</a:t>
            </a:r>
          </a:p>
          <a:p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BC8414-36A1-F432-5770-8FE016CD203D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8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71A4F-4FF4-8CAD-A3CF-3DAD5787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B3A16D-0608-7B15-49BB-CC9CA16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4A92844-03D7-6AFF-35A7-AE7966D88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28E2AD-D250-A35E-E52A-06B27116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sz="4100"/>
              <a:t>Forventningsavklaringer: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9A03D1-E01A-52EA-97CA-AF49CD9E4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B0193652-54B2-B4E6-1A59-2FCF2B91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F195A4-67E0-F213-68DE-DC4446A6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2039112"/>
            <a:ext cx="5876544" cy="4137851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svarer på meldinger fra skolen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møter til samarbeids- og foreldremøter på skolen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snakker fint om skolen og medelever hjemme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Foresatte har lav terskel for å kontakte skolen, både for å gi informasjon om barnet, og for å innhente informasjon.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Forventer foreldrestøtte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1697D1-B480-4DC9-C913-2312D1B528A8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9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BDEC57-107A-6B59-3822-6833D1A0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D921CC-74CA-C596-DFD0-5673C74D1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FBE8006-D826-363E-B481-BF0A7BEA8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686E6E-5B61-BDBC-B4E9-671EF994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479493"/>
            <a:ext cx="5958840" cy="1325563"/>
          </a:xfrm>
        </p:spPr>
        <p:txBody>
          <a:bodyPr>
            <a:normAutofit/>
          </a:bodyPr>
          <a:lstStyle/>
          <a:p>
            <a:r>
              <a:rPr lang="nb-NO" sz="4100" dirty="0"/>
              <a:t>Hva bør dere forvente av oss?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2AE80D-6FD8-614D-6BB8-36D34DB1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74B0ED69-1E2C-8B39-57C8-FAFF991E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98C99E-7F81-1231-EDB3-F4ABD259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</a:t>
            </a:r>
            <a:r>
              <a:rPr lang="nb-NO" altLang="nb-NO" sz="2400" u="sng" dirty="0">
                <a:cs typeface="Times New Roman" panose="02020603050405020304" pitchFamily="18" charset="0"/>
              </a:rPr>
              <a:t>støtter </a:t>
            </a:r>
            <a:r>
              <a:rPr lang="nb-NO" altLang="nb-NO" sz="2400" dirty="0">
                <a:cs typeface="Times New Roman" panose="02020603050405020304" pitchFamily="18" charset="0"/>
              </a:rPr>
              <a:t>foresatte i læring og oppdragelse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har det faglige ansvaret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har lærere som bryr seg og vil det beste for ditt barn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bidrar til utvikling av sosiale ferdigheter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Skolen legger til rette for et godt samarbeid med hjemmet</a:t>
            </a:r>
          </a:p>
          <a:p>
            <a:pPr eaLnBrk="1" hangingPunct="1"/>
            <a:r>
              <a:rPr lang="nb-NO" altLang="nb-NO" sz="2400" dirty="0">
                <a:cs typeface="Times New Roman" panose="02020603050405020304" pitchFamily="18" charset="0"/>
              </a:rPr>
              <a:t>Bli kjent samtale i september (ved ny kontaktlærer).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9BEF968-2693-F7E4-1CC2-CBC23A7BA71F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C19FE-2835-6699-4AF6-782B07196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801B7C-C22D-2420-1805-5C40E0EBA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B7DB361-572C-4B87-06D6-96A1D2912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328621-EEC5-FE38-C3FB-3A4E4EDA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479493"/>
            <a:ext cx="5958840" cy="1325563"/>
          </a:xfrm>
        </p:spPr>
        <p:txBody>
          <a:bodyPr>
            <a:normAutofit/>
          </a:bodyPr>
          <a:lstStyle/>
          <a:p>
            <a:r>
              <a:rPr lang="nb-NO" sz="4100" dirty="0"/>
              <a:t>Hva bør dere forvente av oss?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B9EF18-7417-0C04-C297-CC1628E6D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 descr="Et bilde som inneholder Tegnefilm, clip art, Animasjon, smil&#10;&#10;KI-generert innhold kan være feil.">
            <a:extLst>
              <a:ext uri="{FF2B5EF4-FFF2-40B4-BE49-F238E27FC236}">
                <a16:creationId xmlns:a16="http://schemas.microsoft.com/office/drawing/2014/main" id="{8D82002F-8F66-47B3-9002-A1D1C502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678017"/>
            <a:ext cx="4319507" cy="30128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3137DF-5757-01CA-23EF-BB9F93A9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805056"/>
            <a:ext cx="5876544" cy="43719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Skolen dokumenterer og informerer foresatte om hvordan det går. Utviklingssamtaler om eleven 2 ganger i året. </a:t>
            </a:r>
          </a:p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Lærerne er tydelige og varme klasseledere, har god orden og struktur</a:t>
            </a:r>
          </a:p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Skolen omtaler hjemmet positivt. Ev. konflikter tas på voksennivå (uten barn tilstede). Hjemmet blir tatt på alvor</a:t>
            </a:r>
          </a:p>
          <a:p>
            <a:pPr eaLnBrk="1" hangingPunct="1">
              <a:defRPr/>
            </a:pPr>
            <a:r>
              <a:rPr lang="nb-NO" altLang="nb-NO" sz="2400" dirty="0">
                <a:cs typeface="Times New Roman" panose="02020603050405020304" pitchFamily="18" charset="0"/>
              </a:rPr>
              <a:t>Skolen tar på alvor alle meldinger om bekymring for eleven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89903D2-90EE-2D6E-3D2B-8DCB81356400}"/>
              </a:ext>
            </a:extLst>
          </p:cNvPr>
          <p:cNvSpPr txBox="1"/>
          <p:nvPr/>
        </p:nvSpPr>
        <p:spPr>
          <a:xfrm>
            <a:off x="9862516" y="6657945"/>
            <a:ext cx="205589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b-NO" sz="700">
                <a:solidFill>
                  <a:srgbClr val="FFFFFF"/>
                </a:solidFill>
                <a:hlinkClick r:id="rId3" tooltip="https://digitalcitizenshipsantoni.weebly.com/digital-health-and-wellne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b-NO" sz="700">
                <a:solidFill>
                  <a:srgbClr val="FFFFFF"/>
                </a:solidFill>
              </a:rPr>
              <a:t> av Ukjent forfatter er lisensiert under </a:t>
            </a:r>
            <a:r>
              <a:rPr lang="nb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b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2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059A6A-E661-7461-386F-CE355201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/>
              <a:t>Skolehelsetjenesten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C19A129-63BC-87BE-EE17-C1E43F4E4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73C72E-464E-4BDE-8A3D-5514EF60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Hvem: Anja Langeland, helsesykepleier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Hvor : 2. etasje, ved inngang 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Tilgjengelig: mandag, tirsdag, onsdag, fredag.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Kontaktinformasjon: mobil 488 66 843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anja.langeland@sandnes.kommune.no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Se skolens hjemmesider for mer informasjon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40342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A39C7C-C157-AF1D-51BF-354E60BA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Lura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759AF7-F607-8EFA-B111-FEAE6D50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Ca</a:t>
            </a:r>
            <a:r>
              <a:rPr lang="nb-NO" dirty="0"/>
              <a:t> 300 elever</a:t>
            </a:r>
          </a:p>
          <a:p>
            <a:pPr eaLnBrk="1" hangingPunct="1">
              <a:defRPr/>
            </a:pPr>
            <a:r>
              <a:rPr lang="nb-NO" altLang="nb-NO" sz="2800" dirty="0" err="1"/>
              <a:t>Ca</a:t>
            </a:r>
            <a:r>
              <a:rPr lang="nb-NO" altLang="nb-NO" sz="2800" dirty="0"/>
              <a:t> 50 ansatte</a:t>
            </a:r>
          </a:p>
          <a:p>
            <a:pPr eaLnBrk="1" hangingPunct="1">
              <a:defRPr/>
            </a:pPr>
            <a:r>
              <a:rPr lang="nb-NO" altLang="nb-NO" sz="2800" dirty="0"/>
              <a:t>Ca. 50 % av elevene har flerkulturell bakgrunn</a:t>
            </a:r>
          </a:p>
          <a:p>
            <a:pPr eaLnBrk="1" hangingPunct="1">
              <a:defRPr/>
            </a:pPr>
            <a:r>
              <a:rPr lang="nb-NO" altLang="nb-NO" sz="2800" dirty="0"/>
              <a:t>Mellom 20-30 ulike språk</a:t>
            </a:r>
          </a:p>
          <a:p>
            <a:pPr eaLnBrk="1" hangingPunct="1">
              <a:defRPr/>
            </a:pPr>
            <a:r>
              <a:rPr lang="nb-NO" altLang="nb-NO" sz="2800" dirty="0"/>
              <a:t>Innføringsklasse for nyankomne minoritetsspråklige elever med plass til inntil 45 elever</a:t>
            </a:r>
          </a:p>
          <a:p>
            <a:pPr marL="0" indent="0" eaLnBrk="1" hangingPunct="1">
              <a:buNone/>
              <a:defRPr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B7BC9E5-A780-82D0-A082-90BE0CE3B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921" y="892856"/>
            <a:ext cx="290804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4A0F0-1029-5A0B-A2DA-BC0EEB27B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770EC86F-A9A5-050F-4915-4C51EB4A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B9A6E4B2-3987-8423-8E8B-07D12CCC0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1DA25D-AFEA-6E48-A047-2DA58542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 dirty="0"/>
              <a:t>Fokus: Helsefremmende og forebyggende arbeid.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8AEB98C5-9869-C46C-B771-C3C0B1472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85F5A74-B1B3-0BEE-DCF0-8E0E544C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773119D2-C505-D16D-D2E2-944D090E2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942D05-458B-9999-0503-91105599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Lavterskeltilbud, lett tilgjengelig for elever og foresatte 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Taushetsplikt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Vekst og utvikling, syn og hørsel. 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Støttesamtaler med elever, sosiale/psykiske utfordringer. Åpen dør. 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Veilede og støtte foreldre i foreldrerollen. 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940365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A2331-72CA-BEEB-423F-8AE034C66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BD18E337-5487-5045-A5E2-1B5917D2E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9B1E32AD-3B45-CB97-1293-F176B451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4F11AC7-A3C2-BD65-D94C-9A16485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 dirty="0"/>
              <a:t>Hva skjer på 1. trinn?</a:t>
            </a:r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B19F42B3-B650-700F-07DC-D9A04982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E2FA995-786D-A23D-8687-B0ECB4EC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6" r="2" b="14644"/>
          <a:stretch>
            <a:fillRect/>
          </a:stretch>
        </p:blipFill>
        <p:spPr>
          <a:xfrm>
            <a:off x="1049617" y="3555468"/>
            <a:ext cx="3836894" cy="245088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88B5C80F-437D-4B79-99D1-8A95E09A2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1C62C-E1AA-B673-04B9-E4CEA8E9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664" y="723153"/>
            <a:ext cx="6291618" cy="5392482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Besøk i klassene for å bli kjent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ea typeface="Inter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Skolestartundersøkelse med samtale hos helsesykepleier på skolen og legeundersøkelse på helsestasjonen. Dere får innkalling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Undervisning i klassene om ulike tema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3906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E4BCF7-8D40-2107-C1FC-E5B97D2F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 dirty="0"/>
              <a:t>Greit å vite: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36DC9B-A1A3-D21B-DF89-FAD0DC96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Meldebok</a:t>
            </a:r>
          </a:p>
          <a:p>
            <a:pPr marL="0" indent="0"/>
            <a:r>
              <a:rPr lang="nb-NO" altLang="nb-NO" dirty="0"/>
              <a:t> Bruk Transponder-</a:t>
            </a:r>
            <a:r>
              <a:rPr lang="nb-NO" altLang="nb-NO" dirty="0" err="1"/>
              <a:t>sms</a:t>
            </a:r>
            <a:r>
              <a:rPr lang="nb-NO" altLang="nb-NO" dirty="0"/>
              <a:t> løsning, app</a:t>
            </a:r>
          </a:p>
          <a:p>
            <a:pPr marL="0" indent="0"/>
            <a:r>
              <a:rPr lang="nb-NO" altLang="nb-NO" dirty="0"/>
              <a:t> Meld fra via </a:t>
            </a:r>
            <a:r>
              <a:rPr lang="nb-NO" altLang="nb-NO" dirty="0" err="1"/>
              <a:t>sms</a:t>
            </a:r>
            <a:r>
              <a:rPr lang="nb-NO" altLang="nb-NO" dirty="0"/>
              <a:t> hvis sykdom, før </a:t>
            </a:r>
            <a:r>
              <a:rPr lang="nb-NO" altLang="nb-NO" dirty="0" err="1"/>
              <a:t>kl</a:t>
            </a:r>
            <a:r>
              <a:rPr lang="nb-NO" altLang="nb-NO" dirty="0"/>
              <a:t> 07.45.</a:t>
            </a:r>
          </a:p>
          <a:p>
            <a:pPr marL="0" indent="0"/>
            <a:r>
              <a:rPr lang="nb-NO" altLang="nb-NO" dirty="0"/>
              <a:t> Du kan forvente svar i tidsrommet kl. 08:00-17:00 på hverdager</a:t>
            </a:r>
          </a:p>
          <a:p>
            <a:pPr marL="0" indent="0"/>
            <a:endParaRPr lang="nb-NO" altLang="nb-NO" dirty="0"/>
          </a:p>
          <a:p>
            <a:pPr marL="0" indent="0">
              <a:buNone/>
            </a:pPr>
            <a:r>
              <a:rPr lang="nb-NO" altLang="nb-NO" dirty="0"/>
              <a:t>Skolemelk</a:t>
            </a:r>
          </a:p>
          <a:p>
            <a:pPr marL="0" indent="0"/>
            <a:r>
              <a:rPr lang="nb-NO" altLang="nb-NO" dirty="0"/>
              <a:t> Bestilles på skolelyst.no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DF39CD-E183-1B25-0246-297DCE02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44" r="1" b="30007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2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0742-E33E-951D-2C2A-637D56853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690D79-3715-65C9-76CE-E9498AB6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b-NO" sz="5400" dirty="0"/>
              <a:t> </a:t>
            </a:r>
            <a:br>
              <a:rPr lang="nb-NO" sz="5400" dirty="0"/>
            </a:br>
            <a:endParaRPr lang="nb-NO" sz="54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8B25540-2736-72C0-325A-987DE3E27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4"/>
            <a:ext cx="6231146" cy="7102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nb-NO" sz="4200" dirty="0"/>
              <a:t>Velkommen til Lura SFO 2026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33323CF5-D5C8-F840-5ED4-B02E1DFE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B0D420BA-D6F8-446B-7915-A9D833CC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3" name="Undertittel 4">
            <a:extLst>
              <a:ext uri="{FF2B5EF4-FFF2-40B4-BE49-F238E27FC236}">
                <a16:creationId xmlns:a16="http://schemas.microsoft.com/office/drawing/2014/main" id="{35F4C960-B7D4-E864-3DA5-70695DA6B950}"/>
              </a:ext>
            </a:extLst>
          </p:cNvPr>
          <p:cNvSpPr txBox="1">
            <a:spLocks/>
          </p:cNvSpPr>
          <p:nvPr/>
        </p:nvSpPr>
        <p:spPr>
          <a:xfrm>
            <a:off x="385314" y="1712650"/>
            <a:ext cx="6001109" cy="285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4100" dirty="0"/>
              <a:t>- Oppstart tirsdag 4.8.</a:t>
            </a:r>
          </a:p>
          <a:p>
            <a:pPr marL="571500" indent="-571500" algn="l">
              <a:buFontTx/>
              <a:buChar char="-"/>
            </a:pPr>
            <a:r>
              <a:rPr lang="nb-NO" sz="4100" dirty="0"/>
              <a:t>Åpent 0730 – 1630</a:t>
            </a:r>
          </a:p>
          <a:p>
            <a:pPr marL="571500" indent="-571500" algn="l">
              <a:buFontTx/>
              <a:buChar char="-"/>
            </a:pPr>
            <a:endParaRPr lang="nb-NO" sz="4100" dirty="0"/>
          </a:p>
          <a:p>
            <a:pPr marL="571500" indent="-571500" algn="l">
              <a:buFontTx/>
              <a:buChar char="-"/>
            </a:pPr>
            <a:r>
              <a:rPr lang="nb-NO" sz="3500" dirty="0">
                <a:highlight>
                  <a:srgbClr val="FFFF00"/>
                </a:highlight>
              </a:rPr>
              <a:t>Besøksdag 27.05.26, kl. 16:45-17:45</a:t>
            </a:r>
          </a:p>
          <a:p>
            <a:pPr algn="l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9A8AB38-389F-E4A3-D56A-D747986ADE29}"/>
              </a:ext>
            </a:extLst>
          </p:cNvPr>
          <p:cNvSpPr txBox="1"/>
          <p:nvPr/>
        </p:nvSpPr>
        <p:spPr>
          <a:xfrm>
            <a:off x="677174" y="4630582"/>
            <a:ext cx="609456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altLang="nb-NO" sz="2400" dirty="0"/>
              <a:t>Full plass eller 60% plass:</a:t>
            </a:r>
          </a:p>
          <a:p>
            <a:pPr>
              <a:defRPr/>
            </a:pPr>
            <a:r>
              <a:rPr lang="nb-NO" altLang="nb-NO" sz="1400" dirty="0"/>
              <a:t> </a:t>
            </a:r>
          </a:p>
          <a:p>
            <a:pPr>
              <a:defRPr/>
            </a:pPr>
            <a:r>
              <a:rPr lang="nb-NO" altLang="nb-NO" dirty="0"/>
              <a:t>60% = 3 dager eller 5 dager til 1510: gratis</a:t>
            </a:r>
          </a:p>
          <a:p>
            <a:pPr>
              <a:defRPr/>
            </a:pPr>
            <a:r>
              <a:rPr lang="nb-NO" altLang="nb-NO" sz="1600" dirty="0"/>
              <a:t>	2 hele dager i ferieukene</a:t>
            </a:r>
          </a:p>
          <a:p>
            <a:pPr>
              <a:defRPr/>
            </a:pPr>
            <a:r>
              <a:rPr lang="nb-NO" altLang="nb-NO" dirty="0"/>
              <a:t>100% = Alle dager, morgen og ettermiddag + ferier: 1698,-</a:t>
            </a:r>
          </a:p>
          <a:p>
            <a:pPr>
              <a:defRPr/>
            </a:pPr>
            <a:r>
              <a:rPr lang="nb-NO" altLang="nb-NO" sz="1600" dirty="0"/>
              <a:t>	Alle dager i ferieukene</a:t>
            </a:r>
          </a:p>
          <a:p>
            <a:pPr>
              <a:defRPr/>
            </a:pPr>
            <a:endParaRPr lang="nb-NO" altLang="nb-NO" sz="1600" dirty="0"/>
          </a:p>
          <a:p>
            <a:pPr>
              <a:defRPr/>
            </a:pPr>
            <a:r>
              <a:rPr lang="nb-NO" altLang="nb-NO" sz="1600" dirty="0"/>
              <a:t>Matpenger i tillegg </a:t>
            </a:r>
          </a:p>
        </p:txBody>
      </p:sp>
    </p:spTree>
    <p:extLst>
      <p:ext uri="{BB962C8B-B14F-4D97-AF65-F5344CB8AC3E}">
        <p14:creationId xmlns:p14="http://schemas.microsoft.com/office/powerpoint/2010/main" val="1436655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53F93-3873-8E04-8E8B-4E29DE53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9A22BA2C-2F9C-4A05-689E-7A2731686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3"/>
            <a:ext cx="6231146" cy="397221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nb-NO" sz="4000" dirty="0"/>
              <a:t>August:</a:t>
            </a:r>
          </a:p>
          <a:p>
            <a:pPr algn="l"/>
            <a:endParaRPr lang="nb-NO" sz="4000" dirty="0"/>
          </a:p>
          <a:p>
            <a:pPr algn="l"/>
            <a:r>
              <a:rPr lang="nb-NO" sz="4000" dirty="0"/>
              <a:t>Rolig innkjøringsperiode</a:t>
            </a:r>
          </a:p>
          <a:p>
            <a:pPr algn="l"/>
            <a:endParaRPr lang="nb-NO" sz="4000" dirty="0"/>
          </a:p>
          <a:p>
            <a:pPr algn="l"/>
            <a:r>
              <a:rPr lang="nb-NO" sz="4000" dirty="0"/>
              <a:t>Leker og aktiviteter for å trygge barna og bli kjent med de andre barna og de voksne.</a:t>
            </a:r>
          </a:p>
          <a:p>
            <a:pPr algn="l"/>
            <a:endParaRPr lang="nb-NO" sz="4000" dirty="0"/>
          </a:p>
          <a:p>
            <a:pPr algn="l"/>
            <a:r>
              <a:rPr lang="nb-NO" sz="4000" dirty="0"/>
              <a:t>1. trinn får mye tid og plass for seg selv</a:t>
            </a:r>
          </a:p>
          <a:p>
            <a:pPr algn="l"/>
            <a:endParaRPr lang="nb-NO" sz="4000" dirty="0"/>
          </a:p>
          <a:p>
            <a:pPr algn="l"/>
            <a:r>
              <a:rPr lang="nb-NO" sz="4000" dirty="0"/>
              <a:t>Dere velger selv hvor lang dagene blir i starten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B5B9E35E-EAB5-0658-D87C-08DD608E1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C4A8DFB9-DF12-14AA-B0DE-4353D6634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1B8010D-4469-5AC1-F6B7-F80A141622C4}"/>
              </a:ext>
            </a:extLst>
          </p:cNvPr>
          <p:cNvSpPr txBox="1"/>
          <p:nvPr/>
        </p:nvSpPr>
        <p:spPr>
          <a:xfrm>
            <a:off x="453606" y="4846319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altLang="nb-NO" sz="2400" dirty="0"/>
              <a:t>Matpakke/drikkeflaske – i oppstarten</a:t>
            </a:r>
          </a:p>
          <a:p>
            <a:pPr>
              <a:defRPr/>
            </a:pPr>
            <a:r>
              <a:rPr lang="nb-NO" altLang="nb-NO" sz="2400" dirty="0"/>
              <a:t>Skiftetøy</a:t>
            </a:r>
          </a:p>
          <a:p>
            <a:pPr>
              <a:defRPr/>
            </a:pPr>
            <a:r>
              <a:rPr lang="nb-NO" altLang="nb-NO" sz="2400" dirty="0"/>
              <a:t>Regntøy/støvler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22127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08365-8D5F-CDFB-4D0A-A5A7B757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0587AC-F273-1E97-F50C-E7D1D20A9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89" y="1350340"/>
            <a:ext cx="6301683" cy="2855900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3600" dirty="0"/>
              <a:t>- Lek</a:t>
            </a:r>
            <a:br>
              <a:rPr lang="nb-NO" sz="3600" dirty="0"/>
            </a:br>
            <a:r>
              <a:rPr lang="nb-NO" sz="3600" dirty="0"/>
              <a:t>- Kultur</a:t>
            </a:r>
            <a:br>
              <a:rPr lang="nb-NO" sz="3600" dirty="0"/>
            </a:br>
            <a:r>
              <a:rPr lang="nb-NO" sz="3600" dirty="0"/>
              <a:t>- Fysisk aktivitet og bevegelsesglede</a:t>
            </a:r>
            <a:br>
              <a:rPr lang="nb-NO" sz="3600" dirty="0"/>
            </a:br>
            <a:r>
              <a:rPr lang="nb-NO" sz="3600" dirty="0"/>
              <a:t>- Mat og måltidsglede</a:t>
            </a:r>
            <a:br>
              <a:rPr lang="nb-NO" sz="5400" dirty="0"/>
            </a:br>
            <a:endParaRPr lang="nb-NO" sz="54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1E2D8B65-7296-1FFA-0848-BB60F3370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4"/>
            <a:ext cx="6231146" cy="710260"/>
          </a:xfrm>
        </p:spPr>
        <p:txBody>
          <a:bodyPr>
            <a:normAutofit/>
          </a:bodyPr>
          <a:lstStyle/>
          <a:p>
            <a:pPr algn="l"/>
            <a:r>
              <a:rPr lang="nb-NO" sz="4200" dirty="0"/>
              <a:t>Innhold på SFO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E3E77A4F-D264-CC59-D5A1-CDB566F5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7A93DEE8-6D73-37E7-E280-4F8F68C9D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3" name="Undertittel 4">
            <a:extLst>
              <a:ext uri="{FF2B5EF4-FFF2-40B4-BE49-F238E27FC236}">
                <a16:creationId xmlns:a16="http://schemas.microsoft.com/office/drawing/2014/main" id="{B083909F-0A52-9270-46DD-57037CE65381}"/>
              </a:ext>
            </a:extLst>
          </p:cNvPr>
          <p:cNvSpPr txBox="1">
            <a:spLocks/>
          </p:cNvSpPr>
          <p:nvPr/>
        </p:nvSpPr>
        <p:spPr>
          <a:xfrm>
            <a:off x="385314" y="1712650"/>
            <a:ext cx="6001109" cy="28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D9FCD58-B18D-0693-5DE5-730D244DAF93}"/>
              </a:ext>
            </a:extLst>
          </p:cNvPr>
          <p:cNvSpPr txBox="1"/>
          <p:nvPr/>
        </p:nvSpPr>
        <p:spPr>
          <a:xfrm>
            <a:off x="590910" y="5589949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altLang="nb-NO" sz="2400" dirty="0"/>
              <a:t>Rammeplan for SFO</a:t>
            </a:r>
          </a:p>
          <a:p>
            <a:pPr>
              <a:defRPr/>
            </a:pPr>
            <a:r>
              <a:rPr lang="nb-NO" altLang="nb-NO" sz="2400" dirty="0"/>
              <a:t>Vedtekter Sandnes kommune</a:t>
            </a:r>
            <a:endParaRPr lang="nb-NO" altLang="nb-NO" sz="1600" dirty="0"/>
          </a:p>
        </p:txBody>
      </p:sp>
    </p:spTree>
    <p:extLst>
      <p:ext uri="{BB962C8B-B14F-4D97-AF65-F5344CB8AC3E}">
        <p14:creationId xmlns:p14="http://schemas.microsoft.com/office/powerpoint/2010/main" val="16692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7C3AC-D166-8832-A22C-2A31851F0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0BCEF8C4-8586-DB59-316E-DC6AD5F0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4" y="437053"/>
            <a:ext cx="6231146" cy="3972213"/>
          </a:xfrm>
        </p:spPr>
        <p:txBody>
          <a:bodyPr>
            <a:normAutofit fontScale="92500"/>
          </a:bodyPr>
          <a:lstStyle/>
          <a:p>
            <a:pPr algn="l"/>
            <a:r>
              <a:rPr lang="nb-NO" sz="4000" dirty="0"/>
              <a:t>Transponder:</a:t>
            </a:r>
          </a:p>
          <a:p>
            <a:pPr algn="l"/>
            <a:endParaRPr lang="nb-NO" sz="4000" dirty="0"/>
          </a:p>
          <a:p>
            <a:pPr algn="l">
              <a:defRPr/>
            </a:pPr>
            <a:r>
              <a:rPr lang="nb-NO" altLang="nb-NO" dirty="0"/>
              <a:t>Beskjeder, henting og levering – fast eller daglig</a:t>
            </a:r>
          </a:p>
          <a:p>
            <a:pPr algn="l">
              <a:defRPr/>
            </a:pPr>
            <a:endParaRPr lang="nb-NO" altLang="nb-NO" dirty="0"/>
          </a:p>
          <a:p>
            <a:pPr algn="l">
              <a:defRPr/>
            </a:pPr>
            <a:r>
              <a:rPr lang="nb-NO" altLang="nb-NO" dirty="0"/>
              <a:t>Legg inn før </a:t>
            </a:r>
            <a:r>
              <a:rPr lang="nb-NO" altLang="nb-NO" dirty="0" err="1"/>
              <a:t>kl</a:t>
            </a:r>
            <a:r>
              <a:rPr lang="nb-NO" altLang="nb-NO" dirty="0"/>
              <a:t> 1200 hver dag - helst</a:t>
            </a:r>
          </a:p>
          <a:p>
            <a:pPr algn="l">
              <a:defRPr/>
            </a:pPr>
            <a:endParaRPr lang="nb-NO" altLang="nb-NO" dirty="0"/>
          </a:p>
          <a:p>
            <a:pPr algn="l">
              <a:defRPr/>
            </a:pPr>
            <a:r>
              <a:rPr lang="nb-NO" altLang="nb-NO" dirty="0"/>
              <a:t>Gjør det enkelt – ikke gi for mange valg, </a:t>
            </a:r>
          </a:p>
          <a:p>
            <a:pPr algn="l">
              <a:defRPr/>
            </a:pPr>
            <a:r>
              <a:rPr lang="nb-NO" altLang="nb-NO" dirty="0"/>
              <a:t>skal en gå </a:t>
            </a:r>
            <a:r>
              <a:rPr lang="nb-NO" altLang="nb-NO" dirty="0" err="1"/>
              <a:t>kl</a:t>
            </a:r>
            <a:r>
              <a:rPr lang="nb-NO" altLang="nb-NO" dirty="0"/>
              <a:t> 1530 så går en </a:t>
            </a:r>
            <a:r>
              <a:rPr lang="nb-NO" altLang="nb-NO" dirty="0" err="1"/>
              <a:t>kl</a:t>
            </a:r>
            <a:r>
              <a:rPr lang="nb-NO" altLang="nb-NO" dirty="0"/>
              <a:t> 1530</a:t>
            </a:r>
          </a:p>
          <a:p>
            <a:pPr algn="l"/>
            <a:endParaRPr lang="nb-NO" dirty="0"/>
          </a:p>
        </p:txBody>
      </p:sp>
      <p:pic>
        <p:nvPicPr>
          <p:cNvPr id="6" name="Bilde 5" descr="Et bilde som inneholder Barnekunst, tekst, Kreativ kunst, Mønster (motedesign)&#10;&#10;KI-generert innhold kan være feil.">
            <a:extLst>
              <a:ext uri="{FF2B5EF4-FFF2-40B4-BE49-F238E27FC236}">
                <a16:creationId xmlns:a16="http://schemas.microsoft.com/office/drawing/2014/main" id="{3133215E-5451-7053-F5D7-62735C7C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5" r="-2" b="2071"/>
          <a:stretch/>
        </p:blipFill>
        <p:spPr>
          <a:xfrm>
            <a:off x="6771736" y="10"/>
            <a:ext cx="5418741" cy="55629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Bilde 3" descr="Et bilde som inneholder tekst, design, Grafikk, grafisk design&#10;&#10;KI-generert innhold kan være feil.">
            <a:extLst>
              <a:ext uri="{FF2B5EF4-FFF2-40B4-BE49-F238E27FC236}">
                <a16:creationId xmlns:a16="http://schemas.microsoft.com/office/drawing/2014/main" id="{5E05BE04-89DF-1614-D828-EFE1F5568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54" y="5849956"/>
            <a:ext cx="1084346" cy="72109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26A13B-AB37-802C-C8FA-E48D4682393F}"/>
              </a:ext>
            </a:extLst>
          </p:cNvPr>
          <p:cNvSpPr txBox="1"/>
          <p:nvPr/>
        </p:nvSpPr>
        <p:spPr>
          <a:xfrm>
            <a:off x="453606" y="5239837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altLang="nb-NO" dirty="0"/>
              <a:t>Ta kontakt ved spørsmål eller annet</a:t>
            </a:r>
          </a:p>
          <a:p>
            <a:pPr>
              <a:defRPr/>
            </a:pPr>
            <a:r>
              <a:rPr lang="nb-NO" altLang="nb-NO" dirty="0"/>
              <a:t>Sjekk skolens hjemmeside for månedsplaner o.l.</a:t>
            </a:r>
          </a:p>
        </p:txBody>
      </p:sp>
    </p:spTree>
    <p:extLst>
      <p:ext uri="{BB962C8B-B14F-4D97-AF65-F5344CB8AC3E}">
        <p14:creationId xmlns:p14="http://schemas.microsoft.com/office/powerpoint/2010/main" val="1538802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2409C1-388C-F128-C269-420F8C9A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nb-NO" sz="5600" dirty="0"/>
              <a:t>Boka om meg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BEDEC34-AF5A-3D43-008D-7CF0F677D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322965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5330B6-C524-C9E1-98C1-07E23A49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519793"/>
            <a:ext cx="4195673" cy="3384897"/>
          </a:xfrm>
        </p:spPr>
        <p:txBody>
          <a:bodyPr anchor="t">
            <a:normAutofit fontScale="85000" lnSpcReduction="20000"/>
          </a:bodyPr>
          <a:lstStyle/>
          <a:p>
            <a:r>
              <a:rPr lang="nb-NO" sz="2000" dirty="0">
                <a:solidFill>
                  <a:schemeClr val="tx1">
                    <a:alpha val="80000"/>
                  </a:schemeClr>
                </a:solidFill>
              </a:rPr>
              <a:t>Alle har fått utdelt «Boka om meg»</a:t>
            </a:r>
          </a:p>
          <a:p>
            <a:r>
              <a:rPr lang="nb-NO" sz="2000" dirty="0">
                <a:solidFill>
                  <a:schemeClr val="tx1">
                    <a:alpha val="80000"/>
                  </a:schemeClr>
                </a:solidFill>
              </a:rPr>
              <a:t>Fylle inn gjennom sommeren</a:t>
            </a:r>
          </a:p>
          <a:p>
            <a:r>
              <a:rPr lang="nb-NO" sz="2000" dirty="0">
                <a:solidFill>
                  <a:schemeClr val="tx1">
                    <a:alpha val="80000"/>
                  </a:schemeClr>
                </a:solidFill>
              </a:rPr>
              <a:t>Ta med tilbake til skolen første skoledag</a:t>
            </a:r>
          </a:p>
          <a:p>
            <a:endParaRPr lang="nb-NO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nb-NO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nb-NO" sz="2000" dirty="0">
                <a:solidFill>
                  <a:schemeClr val="tx1">
                    <a:alpha val="80000"/>
                  </a:schemeClr>
                </a:solidFill>
              </a:rPr>
              <a:t>På gjensyn i 13. august kl. 9:00!</a:t>
            </a:r>
          </a:p>
          <a:p>
            <a:endParaRPr lang="nb-NO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nb-NO" sz="2000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TIPS: Fotball for gutter og jenter 5-6 år i ballbingen ved Porsholen skole hver mandag klokka 17:00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      ALLE ER VELKOMMEN!</a:t>
            </a: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7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56E15B-8633-0A54-C4E3-B52FAC24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nb-NO" dirty="0"/>
              <a:t>Skolens administrasjon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2D2354-4AD8-DCEB-2FF5-CF5A3070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nb-NO" sz="2000" dirty="0"/>
              <a:t>Administrasjonskonsulent: Torunn Joensen</a:t>
            </a:r>
          </a:p>
          <a:p>
            <a:r>
              <a:rPr lang="nb-NO" sz="2000" dirty="0"/>
              <a:t>3 avdelingsledere:</a:t>
            </a:r>
          </a:p>
          <a:p>
            <a:pPr lvl="1"/>
            <a:r>
              <a:rPr lang="nb-NO" sz="2000" dirty="0"/>
              <a:t>SFO – Carl Gunnar Eide</a:t>
            </a:r>
          </a:p>
          <a:p>
            <a:pPr lvl="1"/>
            <a:r>
              <a:rPr lang="nb-NO" sz="2000" dirty="0"/>
              <a:t>1.-3. trinn + IK - Elin </a:t>
            </a:r>
            <a:r>
              <a:rPr lang="nb-NO" sz="2000" dirty="0" err="1"/>
              <a:t>Røkeberg</a:t>
            </a:r>
            <a:r>
              <a:rPr lang="nb-NO" sz="2000" dirty="0"/>
              <a:t> Lid</a:t>
            </a:r>
          </a:p>
          <a:p>
            <a:pPr lvl="1"/>
            <a:r>
              <a:rPr lang="nb-NO" sz="2000" dirty="0"/>
              <a:t>4.-7. trinn - Laila Lønning</a:t>
            </a:r>
          </a:p>
          <a:p>
            <a:r>
              <a:rPr lang="nb-NO" sz="2000" dirty="0"/>
              <a:t>Rektor: Lone Lunde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FA8E08-3840-FBAE-5BB2-A3DC415C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07" y="717012"/>
            <a:ext cx="4688056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FC5A5D-19A4-C740-D792-74FD6E93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nb-NO" dirty="0"/>
              <a:t>Presentasjon </a:t>
            </a:r>
            <a:br>
              <a:rPr lang="nb-NO" dirty="0"/>
            </a:br>
            <a:r>
              <a:rPr lang="nb-NO" dirty="0"/>
              <a:t>1. trinn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DF761E1-5442-B6D1-2CD5-38403A33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03" b="651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28DCB6-170C-97BD-582B-D6446BDE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nb-NO" sz="2500" dirty="0"/>
              <a:t>Voksne på trinnet:</a:t>
            </a:r>
          </a:p>
          <a:p>
            <a:pPr lvl="1"/>
            <a:r>
              <a:rPr lang="nb-NO" sz="2200" dirty="0"/>
              <a:t>Ruth Helene Ramstad</a:t>
            </a:r>
          </a:p>
          <a:p>
            <a:pPr lvl="1"/>
            <a:r>
              <a:rPr lang="nb-NO" sz="2200" dirty="0"/>
              <a:t>Lisbeth Meland</a:t>
            </a:r>
          </a:p>
          <a:p>
            <a:pPr lvl="1"/>
            <a:r>
              <a:rPr lang="nb-NO" sz="2200" dirty="0"/>
              <a:t>Karen Berg Tangen</a:t>
            </a:r>
          </a:p>
          <a:p>
            <a:pPr lvl="1"/>
            <a:r>
              <a:rPr lang="nb-NO" sz="2200" dirty="0"/>
              <a:t>Gro Carlsen Holmen</a:t>
            </a:r>
          </a:p>
          <a:p>
            <a:pPr lvl="1"/>
            <a:r>
              <a:rPr lang="nb-NO" sz="2200" dirty="0"/>
              <a:t>Ane Nylund</a:t>
            </a:r>
          </a:p>
          <a:p>
            <a:pPr marL="457200" lvl="1" indent="0">
              <a:buNone/>
            </a:pPr>
            <a:endParaRPr lang="nb-NO" sz="2000" dirty="0"/>
          </a:p>
          <a:p>
            <a:r>
              <a:rPr lang="nb-NO" sz="2500" dirty="0"/>
              <a:t>37 elever, fordelt på 2 grupper/klasser</a:t>
            </a:r>
          </a:p>
          <a:p>
            <a:r>
              <a:rPr lang="nb-NO" sz="2500" dirty="0"/>
              <a:t>3 kontaktlærere</a:t>
            </a:r>
          </a:p>
          <a:p>
            <a:r>
              <a:rPr lang="nb-NO" sz="2500" dirty="0"/>
              <a:t>2 voksne i hvert rom</a:t>
            </a:r>
          </a:p>
        </p:txBody>
      </p:sp>
    </p:spTree>
    <p:extLst>
      <p:ext uri="{BB962C8B-B14F-4D97-AF65-F5344CB8AC3E}">
        <p14:creationId xmlns:p14="http://schemas.microsoft.com/office/powerpoint/2010/main" val="417645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6F61DB-6ED0-1125-B364-E8EDCD75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dirty="0"/>
              <a:t>Hva har vi fokus på?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5CAA410-00A0-C9A0-A366-018744B3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761620"/>
            <a:ext cx="4777381" cy="316501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898113-1DD5-78B6-642A-4116D85A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nb-NO" altLang="nb-NO" dirty="0"/>
              <a:t>Inkluderende praksis med mestring for alle</a:t>
            </a:r>
          </a:p>
          <a:p>
            <a:r>
              <a:rPr lang="nb-NO" altLang="nb-NO" dirty="0"/>
              <a:t>Leseopplæringen, raskere bokstavinnlæring </a:t>
            </a:r>
          </a:p>
          <a:p>
            <a:r>
              <a:rPr lang="nb-NO" altLang="nb-NO" dirty="0"/>
              <a:t>Læring gjennom lek</a:t>
            </a:r>
          </a:p>
          <a:p>
            <a:r>
              <a:rPr lang="nb-NO" altLang="nb-NO" dirty="0"/>
              <a:t>God og trygg skolestart, faddere</a:t>
            </a:r>
          </a:p>
          <a:p>
            <a:r>
              <a:rPr lang="nb-NO" altLang="nb-NO" dirty="0"/>
              <a:t>Felles opplevelser på tvers av trinn</a:t>
            </a:r>
          </a:p>
          <a:p>
            <a:r>
              <a:rPr lang="nb-NO" altLang="nb-NO" dirty="0"/>
              <a:t>Uteskole – praktisk tilnærming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6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EBDAE1-716A-5D96-66B3-3C592C0A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 dirty="0"/>
              <a:t>Sammen setter vi verdifulle spor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F932C8-B0E4-928E-1559-A32E3CC5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690688"/>
            <a:ext cx="5801793" cy="4486275"/>
          </a:xfrm>
        </p:spPr>
        <p:txBody>
          <a:bodyPr>
            <a:normAutofit/>
          </a:bodyPr>
          <a:lstStyle/>
          <a:p>
            <a:r>
              <a:rPr lang="nb-NO" sz="2500" dirty="0"/>
              <a:t>Hvorfor er samarbeid skole-hjem viktig?</a:t>
            </a:r>
          </a:p>
          <a:p>
            <a:r>
              <a:rPr lang="nb-NO" altLang="nb-NO" sz="2500" dirty="0"/>
              <a:t>Foresatte er med på å bygge det trygge gode læringsmiljøet for elevene gjennom:</a:t>
            </a:r>
          </a:p>
          <a:p>
            <a:pPr lvl="1"/>
            <a:r>
              <a:rPr lang="nb-NO" altLang="nb-NO" sz="2500" dirty="0"/>
              <a:t>Godt samarbeid seg imellom</a:t>
            </a:r>
          </a:p>
          <a:p>
            <a:pPr lvl="1"/>
            <a:r>
              <a:rPr lang="nb-NO" altLang="nb-NO" sz="2500" dirty="0"/>
              <a:t>Godt samarbeid med lærer</a:t>
            </a:r>
          </a:p>
          <a:p>
            <a:pPr lvl="1"/>
            <a:r>
              <a:rPr lang="nb-NO" altLang="nb-NO" sz="2500" dirty="0"/>
              <a:t>Bidra som klassekontakter</a:t>
            </a:r>
          </a:p>
          <a:p>
            <a:pPr lvl="2"/>
            <a:r>
              <a:rPr lang="nb-NO" altLang="nb-NO" sz="2300" dirty="0"/>
              <a:t>Valg av klassekontakter</a:t>
            </a:r>
          </a:p>
          <a:p>
            <a:pPr lvl="1"/>
            <a:r>
              <a:rPr lang="nb-NO" altLang="nb-NO" sz="2500" dirty="0"/>
              <a:t>Delta i FAU</a:t>
            </a:r>
          </a:p>
          <a:p>
            <a:pPr lvl="2"/>
            <a:r>
              <a:rPr lang="nb-NO" altLang="nb-NO" sz="2300" dirty="0"/>
              <a:t>Valg av FAU-representant og vara</a:t>
            </a:r>
          </a:p>
          <a:p>
            <a:endParaRPr lang="nb-NO" sz="1700" dirty="0"/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EEA267-46B7-C8AA-BFBF-FD1C7D23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297" y="2071900"/>
            <a:ext cx="304826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4C1E38-60A1-9373-67CD-2AB18C7E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/>
              <a:t>Smartmobil-fri barndom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5009F62-8718-3D3F-CBBE-091D23C3D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966" r="7986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F4C545-F255-8F78-AC80-08083BFF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b-NO" sz="2200"/>
              <a:t>FAU på Lura og Porsholen samarbeider med skolene om dette initiativet.</a:t>
            </a:r>
          </a:p>
          <a:p>
            <a:r>
              <a:rPr lang="nb-NO" sz="2200"/>
              <a:t>Smartmobil og sosiale medier er kimen til mange konflikter som dras inn i skolehverdagen</a:t>
            </a:r>
          </a:p>
          <a:p>
            <a:r>
              <a:rPr lang="nb-NO" sz="2200"/>
              <a:t>Å la barn være på sosial medier kan utgjøre en sikkerhetsrisiko for barnet.</a:t>
            </a:r>
          </a:p>
          <a:p>
            <a:r>
              <a:rPr lang="nb-NO" sz="2200"/>
              <a:t>Ønskelig at foreldregruppen sammen «forplikter» seg til å ikke gi barna smartmobil før ungdomsskole-alder</a:t>
            </a:r>
          </a:p>
        </p:txBody>
      </p:sp>
    </p:spTree>
    <p:extLst>
      <p:ext uri="{BB962C8B-B14F-4D97-AF65-F5344CB8AC3E}">
        <p14:creationId xmlns:p14="http://schemas.microsoft.com/office/powerpoint/2010/main" val="26259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24796A-C1F6-4B21-B963-70E55A144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9C8446-F661-1A40-4375-2834303B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nb-NO" sz="3700"/>
              <a:t>Hvordan kan foresatte bidra til et trygt og godt læringsmiljø?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927AB1E-5622-894F-9F64-3B969715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29" r="8665" b="1"/>
          <a:stretch>
            <a:fillRect/>
          </a:stretch>
        </p:blipFill>
        <p:spPr>
          <a:xfrm>
            <a:off x="1309404" y="2114946"/>
            <a:ext cx="3274548" cy="3639491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4123D4-7ABC-A579-C716-B3B4C3C2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870" y="2265416"/>
            <a:ext cx="5775327" cy="3837272"/>
          </a:xfrm>
        </p:spPr>
        <p:txBody>
          <a:bodyPr anchor="ctr">
            <a:normAutofit/>
          </a:bodyPr>
          <a:lstStyle/>
          <a:p>
            <a:pPr marL="0" indent="0"/>
            <a:r>
              <a:rPr lang="nb-NO" altLang="nb-NO" sz="2500" dirty="0"/>
              <a:t>Snakke positivt om skolen</a:t>
            </a:r>
          </a:p>
          <a:p>
            <a:pPr marL="0" indent="0"/>
            <a:r>
              <a:rPr lang="nb-NO" altLang="nb-NO" sz="2500" dirty="0"/>
              <a:t>Snakke positivt om medelever</a:t>
            </a:r>
          </a:p>
          <a:p>
            <a:pPr marL="0" indent="0"/>
            <a:r>
              <a:rPr lang="nb-NO" altLang="nb-NO" sz="2500" dirty="0"/>
              <a:t>Tenke på at </a:t>
            </a:r>
            <a:r>
              <a:rPr lang="nb-NO" altLang="nb-NO" sz="2500" u="sng" dirty="0"/>
              <a:t>alle</a:t>
            </a:r>
            <a:r>
              <a:rPr lang="nb-NO" altLang="nb-NO" sz="2500" dirty="0"/>
              <a:t> elever skal ha det bra</a:t>
            </a:r>
          </a:p>
          <a:p>
            <a:pPr marL="0" indent="0"/>
            <a:r>
              <a:rPr lang="nb-NO" altLang="nb-NO" sz="2500" dirty="0"/>
              <a:t>Delta på fellesaktiviteter</a:t>
            </a:r>
          </a:p>
          <a:p>
            <a:pPr marL="0" indent="0"/>
            <a:r>
              <a:rPr lang="nb-NO" altLang="nb-NO" sz="2500" dirty="0"/>
              <a:t>Alle jenter/ gutter i gruppen inviteres til </a:t>
            </a:r>
            <a:r>
              <a:rPr lang="nb-NO" altLang="nb-NO" sz="2500" dirty="0" err="1"/>
              <a:t>f.eks</a:t>
            </a:r>
            <a:r>
              <a:rPr lang="nb-NO" altLang="nb-NO" sz="2500" dirty="0"/>
              <a:t>    bursdag.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1076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833344-3D85-C932-E45E-0DD2D54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b-NO" dirty="0"/>
              <a:t>Trygge og gode læringsmiljø </a:t>
            </a:r>
            <a:r>
              <a:rPr lang="nb-NO" sz="2000" dirty="0" err="1"/>
              <a:t>oppl.l</a:t>
            </a:r>
            <a:r>
              <a:rPr lang="nb-NO" sz="2000" dirty="0"/>
              <a:t>. kap. 12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586AF1-6533-07A6-F137-112D192D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28" y="1940438"/>
            <a:ext cx="5798968" cy="4175697"/>
          </a:xfrm>
        </p:spPr>
        <p:txBody>
          <a:bodyPr>
            <a:noAutofit/>
          </a:bodyPr>
          <a:lstStyle/>
          <a:p>
            <a:r>
              <a:rPr lang="nb-NO" sz="2300" dirty="0"/>
              <a:t>Alle elever har rett til et trygt og godt læringsmiljø som fremmer helse, trivsel, læring og inkludering.</a:t>
            </a:r>
          </a:p>
          <a:p>
            <a:r>
              <a:rPr lang="nb-NO" sz="2300" dirty="0"/>
              <a:t>Skolen skal derfor jobbe forebyggende for i størst mulig å grad å forhindre mobbing og utenforskap.</a:t>
            </a:r>
          </a:p>
          <a:p>
            <a:r>
              <a:rPr lang="nb-NO" sz="2300" dirty="0"/>
              <a:t>Skolens aktivitetsplikt</a:t>
            </a:r>
          </a:p>
          <a:p>
            <a:endParaRPr lang="nb-NO" sz="2300" dirty="0"/>
          </a:p>
          <a:p>
            <a:r>
              <a:rPr lang="nb-NO" sz="2300" dirty="0"/>
              <a:t>Er du bekymret: Meld fra til skolen (kontaktlærer eller skolens ledelse)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7B6733-6174-8449-1238-3F000FCA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76679"/>
            <a:ext cx="4788505" cy="3172384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1311</Words>
  <Application>Microsoft Office PowerPoint</Application>
  <PresentationFormat>Widescreen</PresentationFormat>
  <Paragraphs>197</Paragraphs>
  <Slides>27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Times New Roman</vt:lpstr>
      <vt:lpstr>Office-tema</vt:lpstr>
      <vt:lpstr>Velkommen til Lura skole</vt:lpstr>
      <vt:lpstr>Kort om Lura skole</vt:lpstr>
      <vt:lpstr>Skolens administrasjon</vt:lpstr>
      <vt:lpstr>Presentasjon  1. trinn</vt:lpstr>
      <vt:lpstr>Hva har vi fokus på?</vt:lpstr>
      <vt:lpstr>Sammen setter vi verdifulle spor</vt:lpstr>
      <vt:lpstr>Smartmobil-fri barndom</vt:lpstr>
      <vt:lpstr>Hvordan kan foresatte bidra til et trygt og godt læringsmiljø?</vt:lpstr>
      <vt:lpstr>Trygge og gode læringsmiljø oppl.l. kap. 12</vt:lpstr>
      <vt:lpstr>Sosial kompetanse forebygger mobbing</vt:lpstr>
      <vt:lpstr>Viktig sosiale ferdigheter å øve på:</vt:lpstr>
      <vt:lpstr>Lesing – Du er viktig for ditt barns leseutvikling</vt:lpstr>
      <vt:lpstr>Inndeling i klasser</vt:lpstr>
      <vt:lpstr>Trafikk rundt skolen</vt:lpstr>
      <vt:lpstr>Forventningsavklaringer:</vt:lpstr>
      <vt:lpstr>Forventningsavklaringer:</vt:lpstr>
      <vt:lpstr>Hva bør dere forvente av oss?</vt:lpstr>
      <vt:lpstr>Hva bør dere forvente av oss?</vt:lpstr>
      <vt:lpstr>Skolehelsetjenesten</vt:lpstr>
      <vt:lpstr>Fokus: Helsefremmende og forebyggende arbeid.</vt:lpstr>
      <vt:lpstr>Hva skjer på 1. trinn?</vt:lpstr>
      <vt:lpstr>Greit å vite:</vt:lpstr>
      <vt:lpstr>  </vt:lpstr>
      <vt:lpstr>PowerPoint-presentasjon</vt:lpstr>
      <vt:lpstr>- Lek - Kultur - Fysisk aktivitet og bevegelsesglede - Mat og måltidsglede </vt:lpstr>
      <vt:lpstr>PowerPoint-presentasjon</vt:lpstr>
      <vt:lpstr>Boka om meg</vt:lpstr>
    </vt:vector>
  </TitlesOfParts>
  <Company>Sandnes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Lunde, Lone</dc:creator>
  <cp:lastModifiedBy>Lunde, Lone</cp:lastModifiedBy>
  <cp:revision>17</cp:revision>
  <dcterms:created xsi:type="dcterms:W3CDTF">2025-05-25T17:33:24Z</dcterms:created>
  <dcterms:modified xsi:type="dcterms:W3CDTF">2026-05-20T12:21:12Z</dcterms:modified>
</cp:coreProperties>
</file>